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4"/>
  </p:sldMasterIdLst>
  <p:sldIdLst>
    <p:sldId id="256" r:id="rId5"/>
    <p:sldId id="257" r:id="rId6"/>
    <p:sldId id="258" r:id="rId7"/>
    <p:sldId id="259" r:id="rId8"/>
    <p:sldId id="260" r:id="rId9"/>
    <p:sldId id="261" r:id="rId10"/>
    <p:sldId id="262" r:id="rId11"/>
    <p:sldId id="265" r:id="rId12"/>
    <p:sldId id="264" r:id="rId13"/>
    <p:sldId id="26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D6948C-6A33-4543-91CD-3E659B66EE9A}" v="18" dt="2023-10-16T02:37:50.6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5" d="100"/>
          <a:sy n="115" d="100"/>
        </p:scale>
        <p:origin x="37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ADB825-F687-4DA6-9859-133A25B67A69}"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C1D3CDA2-8981-493C-A991-DADFD72F1DE0}">
      <dgm:prSet/>
      <dgm:spPr/>
      <dgm:t>
        <a:bodyPr/>
        <a:lstStyle/>
        <a:p>
          <a:r>
            <a:rPr lang="en-US"/>
            <a:t>Our design research methods included a graffiti wall and interviews.</a:t>
          </a:r>
        </a:p>
      </dgm:t>
    </dgm:pt>
    <dgm:pt modelId="{4DAB950B-D694-4B5C-AC14-20E613F9BDA8}" type="parTrans" cxnId="{272D15C6-E308-4764-B0F4-4989D1C7BE90}">
      <dgm:prSet/>
      <dgm:spPr/>
      <dgm:t>
        <a:bodyPr/>
        <a:lstStyle/>
        <a:p>
          <a:endParaRPr lang="en-US"/>
        </a:p>
      </dgm:t>
    </dgm:pt>
    <dgm:pt modelId="{A5AFCEED-CA32-4126-A3C3-774C75000720}" type="sibTrans" cxnId="{272D15C6-E308-4764-B0F4-4989D1C7BE90}">
      <dgm:prSet/>
      <dgm:spPr/>
      <dgm:t>
        <a:bodyPr/>
        <a:lstStyle/>
        <a:p>
          <a:endParaRPr lang="en-US"/>
        </a:p>
      </dgm:t>
    </dgm:pt>
    <dgm:pt modelId="{5733A345-570A-4875-BBF7-96D4829C1C18}">
      <dgm:prSet/>
      <dgm:spPr/>
      <dgm:t>
        <a:bodyPr/>
        <a:lstStyle/>
        <a:p>
          <a:r>
            <a:rPr lang="en-US"/>
            <a:t>We ran into problems with the graffiti wall. Our post was taken down less than 24 hours after it was posted, but we received good feedback from one individual.</a:t>
          </a:r>
        </a:p>
      </dgm:t>
    </dgm:pt>
    <dgm:pt modelId="{A30448CC-BD25-47A3-B784-D4315949C262}" type="parTrans" cxnId="{ADC8D46A-8AD4-48EB-A21F-0ADEA7761CAD}">
      <dgm:prSet/>
      <dgm:spPr/>
      <dgm:t>
        <a:bodyPr/>
        <a:lstStyle/>
        <a:p>
          <a:endParaRPr lang="en-US"/>
        </a:p>
      </dgm:t>
    </dgm:pt>
    <dgm:pt modelId="{3C05F571-F575-4E68-B593-8141895BC8A5}" type="sibTrans" cxnId="{ADC8D46A-8AD4-48EB-A21F-0ADEA7761CAD}">
      <dgm:prSet/>
      <dgm:spPr/>
      <dgm:t>
        <a:bodyPr/>
        <a:lstStyle/>
        <a:p>
          <a:endParaRPr lang="en-US"/>
        </a:p>
      </dgm:t>
    </dgm:pt>
    <dgm:pt modelId="{00625CDC-9035-40CF-BB1B-A9DE14587032}">
      <dgm:prSet/>
      <dgm:spPr/>
      <dgm:t>
        <a:bodyPr/>
        <a:lstStyle/>
        <a:p>
          <a:r>
            <a:rPr lang="en-US"/>
            <a:t>We interviewed 2 other individuals who lived in densely populated areas where solar panels were not something they ran into.</a:t>
          </a:r>
        </a:p>
      </dgm:t>
    </dgm:pt>
    <dgm:pt modelId="{0CC8879A-F4D6-49A7-95FB-148F126B2497}" type="parTrans" cxnId="{CD3AFA58-2240-470B-9EB5-CC8BDEBD3F0C}">
      <dgm:prSet/>
      <dgm:spPr/>
      <dgm:t>
        <a:bodyPr/>
        <a:lstStyle/>
        <a:p>
          <a:endParaRPr lang="en-US"/>
        </a:p>
      </dgm:t>
    </dgm:pt>
    <dgm:pt modelId="{8B8B9972-E89A-4FF3-ABA5-406DEB398FDA}" type="sibTrans" cxnId="{CD3AFA58-2240-470B-9EB5-CC8BDEBD3F0C}">
      <dgm:prSet/>
      <dgm:spPr/>
      <dgm:t>
        <a:bodyPr/>
        <a:lstStyle/>
        <a:p>
          <a:endParaRPr lang="en-US"/>
        </a:p>
      </dgm:t>
    </dgm:pt>
    <dgm:pt modelId="{425979A8-4A4B-4524-BC67-D13836DF7318}">
      <dgm:prSet/>
      <dgm:spPr/>
      <dgm:t>
        <a:bodyPr/>
        <a:lstStyle/>
        <a:p>
          <a:r>
            <a:rPr lang="en-US"/>
            <a:t>Firefighters do not have experience fighting fires with solar panels, and there is no centralized database. This means that firefighters have to rely on contractors who build the structures.</a:t>
          </a:r>
        </a:p>
      </dgm:t>
    </dgm:pt>
    <dgm:pt modelId="{C1165079-5E18-45A1-AE67-C614D3E34375}" type="parTrans" cxnId="{E60FD212-E26A-4761-B40A-C66D92CF9DFB}">
      <dgm:prSet/>
      <dgm:spPr/>
      <dgm:t>
        <a:bodyPr/>
        <a:lstStyle/>
        <a:p>
          <a:endParaRPr lang="en-US"/>
        </a:p>
      </dgm:t>
    </dgm:pt>
    <dgm:pt modelId="{3EE398A2-BD09-4026-A0FA-4A857C1544B2}" type="sibTrans" cxnId="{E60FD212-E26A-4761-B40A-C66D92CF9DFB}">
      <dgm:prSet/>
      <dgm:spPr/>
      <dgm:t>
        <a:bodyPr/>
        <a:lstStyle/>
        <a:p>
          <a:endParaRPr lang="en-US"/>
        </a:p>
      </dgm:t>
    </dgm:pt>
    <dgm:pt modelId="{2050C8A9-A222-497D-B623-240B30823B57}" type="pres">
      <dgm:prSet presAssocID="{14ADB825-F687-4DA6-9859-133A25B67A69}" presName="root" presStyleCnt="0">
        <dgm:presLayoutVars>
          <dgm:dir/>
          <dgm:resizeHandles val="exact"/>
        </dgm:presLayoutVars>
      </dgm:prSet>
      <dgm:spPr/>
    </dgm:pt>
    <dgm:pt modelId="{B0CE4632-D8AC-4E69-BC01-C9A9A9FAF8FC}" type="pres">
      <dgm:prSet presAssocID="{C1D3CDA2-8981-493C-A991-DADFD72F1DE0}" presName="compNode" presStyleCnt="0"/>
      <dgm:spPr/>
    </dgm:pt>
    <dgm:pt modelId="{5F7CF1B4-8725-47BA-8D95-7AA11CDCDBA9}" type="pres">
      <dgm:prSet presAssocID="{C1D3CDA2-8981-493C-A991-DADFD72F1DE0}" presName="bgRect" presStyleLbl="bgShp" presStyleIdx="0" presStyleCnt="4"/>
      <dgm:spPr/>
    </dgm:pt>
    <dgm:pt modelId="{4A926802-683E-453E-91C8-9BDCAEE55F0B}" type="pres">
      <dgm:prSet presAssocID="{C1D3CDA2-8981-493C-A991-DADFD72F1DE0}"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Images"/>
        </a:ext>
      </dgm:extLst>
    </dgm:pt>
    <dgm:pt modelId="{A3725D5A-FE8D-44F8-89C6-202C10E20F8B}" type="pres">
      <dgm:prSet presAssocID="{C1D3CDA2-8981-493C-A991-DADFD72F1DE0}" presName="spaceRect" presStyleCnt="0"/>
      <dgm:spPr/>
    </dgm:pt>
    <dgm:pt modelId="{F94EF963-D207-4BC5-90D4-1F72D44D621C}" type="pres">
      <dgm:prSet presAssocID="{C1D3CDA2-8981-493C-A991-DADFD72F1DE0}" presName="parTx" presStyleLbl="revTx" presStyleIdx="0" presStyleCnt="4">
        <dgm:presLayoutVars>
          <dgm:chMax val="0"/>
          <dgm:chPref val="0"/>
        </dgm:presLayoutVars>
      </dgm:prSet>
      <dgm:spPr/>
    </dgm:pt>
    <dgm:pt modelId="{E5F62FFB-4E18-4986-9DFD-A1A536880824}" type="pres">
      <dgm:prSet presAssocID="{A5AFCEED-CA32-4126-A3C3-774C75000720}" presName="sibTrans" presStyleCnt="0"/>
      <dgm:spPr/>
    </dgm:pt>
    <dgm:pt modelId="{1B44D3FE-C2C5-40A4-B71A-5B5CD77EF229}" type="pres">
      <dgm:prSet presAssocID="{5733A345-570A-4875-BBF7-96D4829C1C18}" presName="compNode" presStyleCnt="0"/>
      <dgm:spPr/>
    </dgm:pt>
    <dgm:pt modelId="{93D460F2-0E56-4305-8662-0E75381D178E}" type="pres">
      <dgm:prSet presAssocID="{5733A345-570A-4875-BBF7-96D4829C1C18}" presName="bgRect" presStyleLbl="bgShp" presStyleIdx="1" presStyleCnt="4"/>
      <dgm:spPr/>
    </dgm:pt>
    <dgm:pt modelId="{B093B140-5476-41F5-BD52-8A55897B7266}" type="pres">
      <dgm:prSet presAssocID="{5733A345-570A-4875-BBF7-96D4829C1C1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ulldozer"/>
        </a:ext>
      </dgm:extLst>
    </dgm:pt>
    <dgm:pt modelId="{5AB9B248-2F10-455E-A8AB-07B548FE5B85}" type="pres">
      <dgm:prSet presAssocID="{5733A345-570A-4875-BBF7-96D4829C1C18}" presName="spaceRect" presStyleCnt="0"/>
      <dgm:spPr/>
    </dgm:pt>
    <dgm:pt modelId="{901115EA-D636-46F0-9F0E-5763450B3A4D}" type="pres">
      <dgm:prSet presAssocID="{5733A345-570A-4875-BBF7-96D4829C1C18}" presName="parTx" presStyleLbl="revTx" presStyleIdx="1" presStyleCnt="4">
        <dgm:presLayoutVars>
          <dgm:chMax val="0"/>
          <dgm:chPref val="0"/>
        </dgm:presLayoutVars>
      </dgm:prSet>
      <dgm:spPr/>
    </dgm:pt>
    <dgm:pt modelId="{C43D2AD2-D3C9-4E60-8337-9A42B4C91A82}" type="pres">
      <dgm:prSet presAssocID="{3C05F571-F575-4E68-B593-8141895BC8A5}" presName="sibTrans" presStyleCnt="0"/>
      <dgm:spPr/>
    </dgm:pt>
    <dgm:pt modelId="{74D54966-D89C-4E87-B1C6-040F30FA4B54}" type="pres">
      <dgm:prSet presAssocID="{00625CDC-9035-40CF-BB1B-A9DE14587032}" presName="compNode" presStyleCnt="0"/>
      <dgm:spPr/>
    </dgm:pt>
    <dgm:pt modelId="{6A98942A-92E1-4467-B67D-2AF3CC4F2CFC}" type="pres">
      <dgm:prSet presAssocID="{00625CDC-9035-40CF-BB1B-A9DE14587032}" presName="bgRect" presStyleLbl="bgShp" presStyleIdx="2" presStyleCnt="4"/>
      <dgm:spPr/>
    </dgm:pt>
    <dgm:pt modelId="{4D4F266D-8C95-4447-9956-D4AC628B2225}" type="pres">
      <dgm:prSet presAssocID="{00625CDC-9035-40CF-BB1B-A9DE14587032}"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un"/>
        </a:ext>
      </dgm:extLst>
    </dgm:pt>
    <dgm:pt modelId="{DAE319E2-E6B8-4946-B82E-028941C6860B}" type="pres">
      <dgm:prSet presAssocID="{00625CDC-9035-40CF-BB1B-A9DE14587032}" presName="spaceRect" presStyleCnt="0"/>
      <dgm:spPr/>
    </dgm:pt>
    <dgm:pt modelId="{267A2D43-52CA-4816-8C18-89E24A143B26}" type="pres">
      <dgm:prSet presAssocID="{00625CDC-9035-40CF-BB1B-A9DE14587032}" presName="parTx" presStyleLbl="revTx" presStyleIdx="2" presStyleCnt="4">
        <dgm:presLayoutVars>
          <dgm:chMax val="0"/>
          <dgm:chPref val="0"/>
        </dgm:presLayoutVars>
      </dgm:prSet>
      <dgm:spPr/>
    </dgm:pt>
    <dgm:pt modelId="{5D97732B-9426-4D83-8683-2BCF4CDCA6E8}" type="pres">
      <dgm:prSet presAssocID="{8B8B9972-E89A-4FF3-ABA5-406DEB398FDA}" presName="sibTrans" presStyleCnt="0"/>
      <dgm:spPr/>
    </dgm:pt>
    <dgm:pt modelId="{67C2614B-0604-49FD-AF76-CA0CB5C069A5}" type="pres">
      <dgm:prSet presAssocID="{425979A8-4A4B-4524-BC67-D13836DF7318}" presName="compNode" presStyleCnt="0"/>
      <dgm:spPr/>
    </dgm:pt>
    <dgm:pt modelId="{29278B92-D3D9-4D18-90AD-AD280A2F0097}" type="pres">
      <dgm:prSet presAssocID="{425979A8-4A4B-4524-BC67-D13836DF7318}" presName="bgRect" presStyleLbl="bgShp" presStyleIdx="3" presStyleCnt="4"/>
      <dgm:spPr/>
    </dgm:pt>
    <dgm:pt modelId="{D5B59FFD-C00E-4F1C-8769-89C1DD75753B}" type="pres">
      <dgm:prSet presAssocID="{425979A8-4A4B-4524-BC67-D13836DF731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Firefighter"/>
        </a:ext>
      </dgm:extLst>
    </dgm:pt>
    <dgm:pt modelId="{7C313B41-AFC2-4AB1-B985-9FF3C8D92600}" type="pres">
      <dgm:prSet presAssocID="{425979A8-4A4B-4524-BC67-D13836DF7318}" presName="spaceRect" presStyleCnt="0"/>
      <dgm:spPr/>
    </dgm:pt>
    <dgm:pt modelId="{727D7753-27D1-4483-8415-E96BAAEAE16C}" type="pres">
      <dgm:prSet presAssocID="{425979A8-4A4B-4524-BC67-D13836DF7318}" presName="parTx" presStyleLbl="revTx" presStyleIdx="3" presStyleCnt="4">
        <dgm:presLayoutVars>
          <dgm:chMax val="0"/>
          <dgm:chPref val="0"/>
        </dgm:presLayoutVars>
      </dgm:prSet>
      <dgm:spPr/>
    </dgm:pt>
  </dgm:ptLst>
  <dgm:cxnLst>
    <dgm:cxn modelId="{E60FD212-E26A-4761-B40A-C66D92CF9DFB}" srcId="{14ADB825-F687-4DA6-9859-133A25B67A69}" destId="{425979A8-4A4B-4524-BC67-D13836DF7318}" srcOrd="3" destOrd="0" parTransId="{C1165079-5E18-45A1-AE67-C614D3E34375}" sibTransId="{3EE398A2-BD09-4026-A0FA-4A857C1544B2}"/>
    <dgm:cxn modelId="{FF218149-37AC-4C4E-B6BC-54FD07A75F5E}" type="presOf" srcId="{14ADB825-F687-4DA6-9859-133A25B67A69}" destId="{2050C8A9-A222-497D-B623-240B30823B57}" srcOrd="0" destOrd="0" presId="urn:microsoft.com/office/officeart/2018/2/layout/IconVerticalSolidList"/>
    <dgm:cxn modelId="{ADC8D46A-8AD4-48EB-A21F-0ADEA7761CAD}" srcId="{14ADB825-F687-4DA6-9859-133A25B67A69}" destId="{5733A345-570A-4875-BBF7-96D4829C1C18}" srcOrd="1" destOrd="0" parTransId="{A30448CC-BD25-47A3-B784-D4315949C262}" sibTransId="{3C05F571-F575-4E68-B593-8141895BC8A5}"/>
    <dgm:cxn modelId="{4647D174-E113-4CFB-B88D-EBF37A41DCB0}" type="presOf" srcId="{425979A8-4A4B-4524-BC67-D13836DF7318}" destId="{727D7753-27D1-4483-8415-E96BAAEAE16C}" srcOrd="0" destOrd="0" presId="urn:microsoft.com/office/officeart/2018/2/layout/IconVerticalSolidList"/>
    <dgm:cxn modelId="{CD3AFA58-2240-470B-9EB5-CC8BDEBD3F0C}" srcId="{14ADB825-F687-4DA6-9859-133A25B67A69}" destId="{00625CDC-9035-40CF-BB1B-A9DE14587032}" srcOrd="2" destOrd="0" parTransId="{0CC8879A-F4D6-49A7-95FB-148F126B2497}" sibTransId="{8B8B9972-E89A-4FF3-ABA5-406DEB398FDA}"/>
    <dgm:cxn modelId="{54517F7F-E36B-4B4E-A71D-0D0E72B2B517}" type="presOf" srcId="{C1D3CDA2-8981-493C-A991-DADFD72F1DE0}" destId="{F94EF963-D207-4BC5-90D4-1F72D44D621C}" srcOrd="0" destOrd="0" presId="urn:microsoft.com/office/officeart/2018/2/layout/IconVerticalSolidList"/>
    <dgm:cxn modelId="{272D15C6-E308-4764-B0F4-4989D1C7BE90}" srcId="{14ADB825-F687-4DA6-9859-133A25B67A69}" destId="{C1D3CDA2-8981-493C-A991-DADFD72F1DE0}" srcOrd="0" destOrd="0" parTransId="{4DAB950B-D694-4B5C-AC14-20E613F9BDA8}" sibTransId="{A5AFCEED-CA32-4126-A3C3-774C75000720}"/>
    <dgm:cxn modelId="{BB6099CB-6F9C-4E14-BC9A-7F70268AC30F}" type="presOf" srcId="{00625CDC-9035-40CF-BB1B-A9DE14587032}" destId="{267A2D43-52CA-4816-8C18-89E24A143B26}" srcOrd="0" destOrd="0" presId="urn:microsoft.com/office/officeart/2018/2/layout/IconVerticalSolidList"/>
    <dgm:cxn modelId="{02C6CAFC-C289-4646-A9EC-D7080DCB1383}" type="presOf" srcId="{5733A345-570A-4875-BBF7-96D4829C1C18}" destId="{901115EA-D636-46F0-9F0E-5763450B3A4D}" srcOrd="0" destOrd="0" presId="urn:microsoft.com/office/officeart/2018/2/layout/IconVerticalSolidList"/>
    <dgm:cxn modelId="{F016ACD3-10E3-4F0C-891E-4D761692E5E5}" type="presParOf" srcId="{2050C8A9-A222-497D-B623-240B30823B57}" destId="{B0CE4632-D8AC-4E69-BC01-C9A9A9FAF8FC}" srcOrd="0" destOrd="0" presId="urn:microsoft.com/office/officeart/2018/2/layout/IconVerticalSolidList"/>
    <dgm:cxn modelId="{9F1E649F-CED8-4DD2-B91B-A01E9FED9D29}" type="presParOf" srcId="{B0CE4632-D8AC-4E69-BC01-C9A9A9FAF8FC}" destId="{5F7CF1B4-8725-47BA-8D95-7AA11CDCDBA9}" srcOrd="0" destOrd="0" presId="urn:microsoft.com/office/officeart/2018/2/layout/IconVerticalSolidList"/>
    <dgm:cxn modelId="{7C03F3C6-D473-4472-9E70-F85ADD7152AB}" type="presParOf" srcId="{B0CE4632-D8AC-4E69-BC01-C9A9A9FAF8FC}" destId="{4A926802-683E-453E-91C8-9BDCAEE55F0B}" srcOrd="1" destOrd="0" presId="urn:microsoft.com/office/officeart/2018/2/layout/IconVerticalSolidList"/>
    <dgm:cxn modelId="{9527E84C-A443-4FF4-8810-238DAB6B3E2D}" type="presParOf" srcId="{B0CE4632-D8AC-4E69-BC01-C9A9A9FAF8FC}" destId="{A3725D5A-FE8D-44F8-89C6-202C10E20F8B}" srcOrd="2" destOrd="0" presId="urn:microsoft.com/office/officeart/2018/2/layout/IconVerticalSolidList"/>
    <dgm:cxn modelId="{29D0E236-C93C-41A8-93CF-8ADF1D4D54AD}" type="presParOf" srcId="{B0CE4632-D8AC-4E69-BC01-C9A9A9FAF8FC}" destId="{F94EF963-D207-4BC5-90D4-1F72D44D621C}" srcOrd="3" destOrd="0" presId="urn:microsoft.com/office/officeart/2018/2/layout/IconVerticalSolidList"/>
    <dgm:cxn modelId="{F4FB45EA-85DA-49F4-B257-251EA9A67E7F}" type="presParOf" srcId="{2050C8A9-A222-497D-B623-240B30823B57}" destId="{E5F62FFB-4E18-4986-9DFD-A1A536880824}" srcOrd="1" destOrd="0" presId="urn:microsoft.com/office/officeart/2018/2/layout/IconVerticalSolidList"/>
    <dgm:cxn modelId="{D8BBC49D-BC70-4288-9FC0-9B50D82FAAFC}" type="presParOf" srcId="{2050C8A9-A222-497D-B623-240B30823B57}" destId="{1B44D3FE-C2C5-40A4-B71A-5B5CD77EF229}" srcOrd="2" destOrd="0" presId="urn:microsoft.com/office/officeart/2018/2/layout/IconVerticalSolidList"/>
    <dgm:cxn modelId="{9333A44F-E2E6-49B0-AF3C-943079B1F6D8}" type="presParOf" srcId="{1B44D3FE-C2C5-40A4-B71A-5B5CD77EF229}" destId="{93D460F2-0E56-4305-8662-0E75381D178E}" srcOrd="0" destOrd="0" presId="urn:microsoft.com/office/officeart/2018/2/layout/IconVerticalSolidList"/>
    <dgm:cxn modelId="{F4050041-013D-4E0F-92F2-7F7172910BAE}" type="presParOf" srcId="{1B44D3FE-C2C5-40A4-B71A-5B5CD77EF229}" destId="{B093B140-5476-41F5-BD52-8A55897B7266}" srcOrd="1" destOrd="0" presId="urn:microsoft.com/office/officeart/2018/2/layout/IconVerticalSolidList"/>
    <dgm:cxn modelId="{3267C539-75F6-4750-B60C-F510336A0D59}" type="presParOf" srcId="{1B44D3FE-C2C5-40A4-B71A-5B5CD77EF229}" destId="{5AB9B248-2F10-455E-A8AB-07B548FE5B85}" srcOrd="2" destOrd="0" presId="urn:microsoft.com/office/officeart/2018/2/layout/IconVerticalSolidList"/>
    <dgm:cxn modelId="{064C72F7-F7D0-4B16-93A0-DAE71F6E910F}" type="presParOf" srcId="{1B44D3FE-C2C5-40A4-B71A-5B5CD77EF229}" destId="{901115EA-D636-46F0-9F0E-5763450B3A4D}" srcOrd="3" destOrd="0" presId="urn:microsoft.com/office/officeart/2018/2/layout/IconVerticalSolidList"/>
    <dgm:cxn modelId="{EC4B523B-7BB6-4424-BF8B-D6A0962C232A}" type="presParOf" srcId="{2050C8A9-A222-497D-B623-240B30823B57}" destId="{C43D2AD2-D3C9-4E60-8337-9A42B4C91A82}" srcOrd="3" destOrd="0" presId="urn:microsoft.com/office/officeart/2018/2/layout/IconVerticalSolidList"/>
    <dgm:cxn modelId="{69C5B392-0705-4FEC-A05F-DC58C5B73147}" type="presParOf" srcId="{2050C8A9-A222-497D-B623-240B30823B57}" destId="{74D54966-D89C-4E87-B1C6-040F30FA4B54}" srcOrd="4" destOrd="0" presId="urn:microsoft.com/office/officeart/2018/2/layout/IconVerticalSolidList"/>
    <dgm:cxn modelId="{5F530569-D0CF-4953-A186-918A6C946BB7}" type="presParOf" srcId="{74D54966-D89C-4E87-B1C6-040F30FA4B54}" destId="{6A98942A-92E1-4467-B67D-2AF3CC4F2CFC}" srcOrd="0" destOrd="0" presId="urn:microsoft.com/office/officeart/2018/2/layout/IconVerticalSolidList"/>
    <dgm:cxn modelId="{CDBD1DBE-8F99-4644-A50B-2AA70851F70D}" type="presParOf" srcId="{74D54966-D89C-4E87-B1C6-040F30FA4B54}" destId="{4D4F266D-8C95-4447-9956-D4AC628B2225}" srcOrd="1" destOrd="0" presId="urn:microsoft.com/office/officeart/2018/2/layout/IconVerticalSolidList"/>
    <dgm:cxn modelId="{F041F60D-146F-4223-9C56-136A40474B1A}" type="presParOf" srcId="{74D54966-D89C-4E87-B1C6-040F30FA4B54}" destId="{DAE319E2-E6B8-4946-B82E-028941C6860B}" srcOrd="2" destOrd="0" presId="urn:microsoft.com/office/officeart/2018/2/layout/IconVerticalSolidList"/>
    <dgm:cxn modelId="{9CFFDA03-C8AB-4F1A-BC38-09CD2CBEE967}" type="presParOf" srcId="{74D54966-D89C-4E87-B1C6-040F30FA4B54}" destId="{267A2D43-52CA-4816-8C18-89E24A143B26}" srcOrd="3" destOrd="0" presId="urn:microsoft.com/office/officeart/2018/2/layout/IconVerticalSolidList"/>
    <dgm:cxn modelId="{2FD7AF32-6919-44A1-A30C-11476482193C}" type="presParOf" srcId="{2050C8A9-A222-497D-B623-240B30823B57}" destId="{5D97732B-9426-4D83-8683-2BCF4CDCA6E8}" srcOrd="5" destOrd="0" presId="urn:microsoft.com/office/officeart/2018/2/layout/IconVerticalSolidList"/>
    <dgm:cxn modelId="{6D4B5483-443F-47E6-9EAB-20B8EF38C552}" type="presParOf" srcId="{2050C8A9-A222-497D-B623-240B30823B57}" destId="{67C2614B-0604-49FD-AF76-CA0CB5C069A5}" srcOrd="6" destOrd="0" presId="urn:microsoft.com/office/officeart/2018/2/layout/IconVerticalSolidList"/>
    <dgm:cxn modelId="{D9C4178E-C636-4103-92F8-5D7B531E53A1}" type="presParOf" srcId="{67C2614B-0604-49FD-AF76-CA0CB5C069A5}" destId="{29278B92-D3D9-4D18-90AD-AD280A2F0097}" srcOrd="0" destOrd="0" presId="urn:microsoft.com/office/officeart/2018/2/layout/IconVerticalSolidList"/>
    <dgm:cxn modelId="{88B07EF6-180F-4D0C-AA04-F575EA364B5A}" type="presParOf" srcId="{67C2614B-0604-49FD-AF76-CA0CB5C069A5}" destId="{D5B59FFD-C00E-4F1C-8769-89C1DD75753B}" srcOrd="1" destOrd="0" presId="urn:microsoft.com/office/officeart/2018/2/layout/IconVerticalSolidList"/>
    <dgm:cxn modelId="{5C36EA79-3093-41FB-B81D-EE5FDD36AC30}" type="presParOf" srcId="{67C2614B-0604-49FD-AF76-CA0CB5C069A5}" destId="{7C313B41-AFC2-4AB1-B985-9FF3C8D92600}" srcOrd="2" destOrd="0" presId="urn:microsoft.com/office/officeart/2018/2/layout/IconVerticalSolidList"/>
    <dgm:cxn modelId="{A038F195-18E4-45BF-A505-773CC71F89CB}" type="presParOf" srcId="{67C2614B-0604-49FD-AF76-CA0CB5C069A5}" destId="{727D7753-27D1-4483-8415-E96BAAEAE16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7CF1B4-8725-47BA-8D95-7AA11CDCDBA9}">
      <dsp:nvSpPr>
        <dsp:cNvPr id="0" name=""/>
        <dsp:cNvSpPr/>
      </dsp:nvSpPr>
      <dsp:spPr>
        <a:xfrm>
          <a:off x="0" y="1986"/>
          <a:ext cx="5210615" cy="100692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A926802-683E-453E-91C8-9BDCAEE55F0B}">
      <dsp:nvSpPr>
        <dsp:cNvPr id="0" name=""/>
        <dsp:cNvSpPr/>
      </dsp:nvSpPr>
      <dsp:spPr>
        <a:xfrm>
          <a:off x="304593" y="228544"/>
          <a:ext cx="553806" cy="55380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94EF963-D207-4BC5-90D4-1F72D44D621C}">
      <dsp:nvSpPr>
        <dsp:cNvPr id="0" name=""/>
        <dsp:cNvSpPr/>
      </dsp:nvSpPr>
      <dsp:spPr>
        <a:xfrm>
          <a:off x="1162994" y="1986"/>
          <a:ext cx="4047621" cy="10069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566" tIns="106566" rIns="106566" bIns="106566" numCol="1" spcCol="1270" anchor="ctr" anchorCtr="0">
          <a:noAutofit/>
        </a:bodyPr>
        <a:lstStyle/>
        <a:p>
          <a:pPr marL="0" lvl="0" indent="0" algn="l" defTabSz="666750">
            <a:lnSpc>
              <a:spcPct val="90000"/>
            </a:lnSpc>
            <a:spcBef>
              <a:spcPct val="0"/>
            </a:spcBef>
            <a:spcAft>
              <a:spcPct val="35000"/>
            </a:spcAft>
            <a:buNone/>
          </a:pPr>
          <a:r>
            <a:rPr lang="en-US" sz="1500" kern="1200"/>
            <a:t>Our design research methods included a graffiti wall and interviews.</a:t>
          </a:r>
        </a:p>
      </dsp:txBody>
      <dsp:txXfrm>
        <a:off x="1162994" y="1986"/>
        <a:ext cx="4047621" cy="1006921"/>
      </dsp:txXfrm>
    </dsp:sp>
    <dsp:sp modelId="{93D460F2-0E56-4305-8662-0E75381D178E}">
      <dsp:nvSpPr>
        <dsp:cNvPr id="0" name=""/>
        <dsp:cNvSpPr/>
      </dsp:nvSpPr>
      <dsp:spPr>
        <a:xfrm>
          <a:off x="0" y="1260638"/>
          <a:ext cx="5210615" cy="100692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093B140-5476-41F5-BD52-8A55897B7266}">
      <dsp:nvSpPr>
        <dsp:cNvPr id="0" name=""/>
        <dsp:cNvSpPr/>
      </dsp:nvSpPr>
      <dsp:spPr>
        <a:xfrm>
          <a:off x="304593" y="1487196"/>
          <a:ext cx="553806" cy="55380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01115EA-D636-46F0-9F0E-5763450B3A4D}">
      <dsp:nvSpPr>
        <dsp:cNvPr id="0" name=""/>
        <dsp:cNvSpPr/>
      </dsp:nvSpPr>
      <dsp:spPr>
        <a:xfrm>
          <a:off x="1162994" y="1260638"/>
          <a:ext cx="4047621" cy="10069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566" tIns="106566" rIns="106566" bIns="106566" numCol="1" spcCol="1270" anchor="ctr" anchorCtr="0">
          <a:noAutofit/>
        </a:bodyPr>
        <a:lstStyle/>
        <a:p>
          <a:pPr marL="0" lvl="0" indent="0" algn="l" defTabSz="666750">
            <a:lnSpc>
              <a:spcPct val="90000"/>
            </a:lnSpc>
            <a:spcBef>
              <a:spcPct val="0"/>
            </a:spcBef>
            <a:spcAft>
              <a:spcPct val="35000"/>
            </a:spcAft>
            <a:buNone/>
          </a:pPr>
          <a:r>
            <a:rPr lang="en-US" sz="1500" kern="1200"/>
            <a:t>We ran into problems with the graffiti wall. Our post was taken down less than 24 hours after it was posted, but we received good feedback from one individual.</a:t>
          </a:r>
        </a:p>
      </dsp:txBody>
      <dsp:txXfrm>
        <a:off x="1162994" y="1260638"/>
        <a:ext cx="4047621" cy="1006921"/>
      </dsp:txXfrm>
    </dsp:sp>
    <dsp:sp modelId="{6A98942A-92E1-4467-B67D-2AF3CC4F2CFC}">
      <dsp:nvSpPr>
        <dsp:cNvPr id="0" name=""/>
        <dsp:cNvSpPr/>
      </dsp:nvSpPr>
      <dsp:spPr>
        <a:xfrm>
          <a:off x="0" y="2519291"/>
          <a:ext cx="5210615" cy="100692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D4F266D-8C95-4447-9956-D4AC628B2225}">
      <dsp:nvSpPr>
        <dsp:cNvPr id="0" name=""/>
        <dsp:cNvSpPr/>
      </dsp:nvSpPr>
      <dsp:spPr>
        <a:xfrm>
          <a:off x="304593" y="2745848"/>
          <a:ext cx="553806" cy="55380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67A2D43-52CA-4816-8C18-89E24A143B26}">
      <dsp:nvSpPr>
        <dsp:cNvPr id="0" name=""/>
        <dsp:cNvSpPr/>
      </dsp:nvSpPr>
      <dsp:spPr>
        <a:xfrm>
          <a:off x="1162994" y="2519291"/>
          <a:ext cx="4047621" cy="10069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566" tIns="106566" rIns="106566" bIns="106566" numCol="1" spcCol="1270" anchor="ctr" anchorCtr="0">
          <a:noAutofit/>
        </a:bodyPr>
        <a:lstStyle/>
        <a:p>
          <a:pPr marL="0" lvl="0" indent="0" algn="l" defTabSz="666750">
            <a:lnSpc>
              <a:spcPct val="90000"/>
            </a:lnSpc>
            <a:spcBef>
              <a:spcPct val="0"/>
            </a:spcBef>
            <a:spcAft>
              <a:spcPct val="35000"/>
            </a:spcAft>
            <a:buNone/>
          </a:pPr>
          <a:r>
            <a:rPr lang="en-US" sz="1500" kern="1200"/>
            <a:t>We interviewed 2 other individuals who lived in densely populated areas where solar panels were not something they ran into.</a:t>
          </a:r>
        </a:p>
      </dsp:txBody>
      <dsp:txXfrm>
        <a:off x="1162994" y="2519291"/>
        <a:ext cx="4047621" cy="1006921"/>
      </dsp:txXfrm>
    </dsp:sp>
    <dsp:sp modelId="{29278B92-D3D9-4D18-90AD-AD280A2F0097}">
      <dsp:nvSpPr>
        <dsp:cNvPr id="0" name=""/>
        <dsp:cNvSpPr/>
      </dsp:nvSpPr>
      <dsp:spPr>
        <a:xfrm>
          <a:off x="0" y="3777943"/>
          <a:ext cx="5210615" cy="100692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5B59FFD-C00E-4F1C-8769-89C1DD75753B}">
      <dsp:nvSpPr>
        <dsp:cNvPr id="0" name=""/>
        <dsp:cNvSpPr/>
      </dsp:nvSpPr>
      <dsp:spPr>
        <a:xfrm>
          <a:off x="304593" y="4004500"/>
          <a:ext cx="553806" cy="55380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7D7753-27D1-4483-8415-E96BAAEAE16C}">
      <dsp:nvSpPr>
        <dsp:cNvPr id="0" name=""/>
        <dsp:cNvSpPr/>
      </dsp:nvSpPr>
      <dsp:spPr>
        <a:xfrm>
          <a:off x="1162994" y="3777943"/>
          <a:ext cx="4047621" cy="10069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566" tIns="106566" rIns="106566" bIns="106566" numCol="1" spcCol="1270" anchor="ctr" anchorCtr="0">
          <a:noAutofit/>
        </a:bodyPr>
        <a:lstStyle/>
        <a:p>
          <a:pPr marL="0" lvl="0" indent="0" algn="l" defTabSz="666750">
            <a:lnSpc>
              <a:spcPct val="90000"/>
            </a:lnSpc>
            <a:spcBef>
              <a:spcPct val="0"/>
            </a:spcBef>
            <a:spcAft>
              <a:spcPct val="35000"/>
            </a:spcAft>
            <a:buNone/>
          </a:pPr>
          <a:r>
            <a:rPr lang="en-US" sz="1500" kern="1200"/>
            <a:t>Firefighters do not have experience fighting fires with solar panels, and there is no centralized database. This means that firefighters have to rely on contractors who build the structures.</a:t>
          </a:r>
        </a:p>
      </dsp:txBody>
      <dsp:txXfrm>
        <a:off x="1162994" y="3777943"/>
        <a:ext cx="4047621" cy="1006921"/>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eg>
</file>

<file path=ppt/media/image12.jpeg>
</file>

<file path=ppt/media/image13.jpeg>
</file>

<file path=ppt/media/image14.jpeg>
</file>

<file path=ppt/media/image15.jpeg>
</file>

<file path=ppt/media/image16.jpeg>
</file>

<file path=ppt/media/image17.jpeg>
</file>

<file path=ppt/media/image2.jpe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dirty="0"/>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485584D-7D79-4248-9986-4CA35242F944}" type="datetimeFigureOut">
              <a:rPr lang="en-US" smtClean="0"/>
              <a:t>10/15/2023</a:t>
            </a:fld>
            <a:endParaRPr lang="en-US"/>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a:t>
            </a:fld>
            <a:endParaRPr lang="en-US"/>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98084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C485584D-7D79-4248-9986-4CA35242F944}" type="datetimeFigureOut">
              <a:rPr lang="en-US" smtClean="0"/>
              <a:t>10/15/2023</a:t>
            </a:fld>
            <a:endParaRPr lang="en-US"/>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6344223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C485584D-7D79-4248-9986-4CA35242F944}" type="datetimeFigureOut">
              <a:rPr lang="en-US" smtClean="0"/>
              <a:t>10/15/2023</a:t>
            </a:fld>
            <a:endParaRPr lang="en-US"/>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819933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C485584D-7D79-4248-9986-4CA35242F944}" type="datetimeFigureOut">
              <a:rPr lang="en-US" smtClean="0"/>
              <a:t>10/15/2023</a:t>
            </a:fld>
            <a:endParaRPr lang="en-US"/>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612774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C485584D-7D79-4248-9986-4CA35242F944}" type="datetimeFigureOut">
              <a:rPr lang="en-US" smtClean="0"/>
              <a:t>10/15/2023</a:t>
            </a:fld>
            <a:endParaRPr lang="en-US"/>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a:t>
            </a:fld>
            <a:endParaRPr lang="en-US"/>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dirty="0"/>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710900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10/15/2023</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2584962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485584D-7D79-4248-9986-4CA35242F944}" type="datetimeFigureOut">
              <a:rPr lang="en-US" smtClean="0"/>
              <a:t>10/15/2023</a:t>
            </a:fld>
            <a:endParaRPr lang="en-US"/>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9203505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C485584D-7D79-4248-9986-4CA35242F944}" type="datetimeFigureOut">
              <a:rPr lang="en-US" smtClean="0"/>
              <a:t>10/15/2023</a:t>
            </a:fld>
            <a:endParaRPr lang="en-US"/>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5530817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C485584D-7D79-4248-9986-4CA35242F944}" type="datetimeFigureOut">
              <a:rPr lang="en-US" smtClean="0"/>
              <a:t>10/15/2023</a:t>
            </a:fld>
            <a:endParaRPr lang="en-US"/>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7552356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C485584D-7D79-4248-9986-4CA35242F944}" type="datetimeFigureOut">
              <a:rPr lang="en-US" smtClean="0"/>
              <a:t>10/15/2023</a:t>
            </a:fld>
            <a:endParaRPr lang="en-US"/>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561518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C485584D-7D79-4248-9986-4CA35242F944}" type="datetimeFigureOut">
              <a:rPr lang="en-US" smtClean="0"/>
              <a:t>10/15/2023</a:t>
            </a:fld>
            <a:endParaRPr lang="en-US"/>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8096804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a:t>
            </a:fld>
            <a:endParaRPr lang="en-US"/>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C485584D-7D79-4248-9986-4CA35242F944}" type="datetimeFigureOut">
              <a:rPr lang="en-US" smtClean="0"/>
              <a:t>10/15/2023</a:t>
            </a:fld>
            <a:endParaRPr lang="en-US"/>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96983021"/>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1" r:id="rId6"/>
    <p:sldLayoutId id="2147483727" r:id="rId7"/>
    <p:sldLayoutId id="2147483728" r:id="rId8"/>
    <p:sldLayoutId id="2147483729" r:id="rId9"/>
    <p:sldLayoutId id="2147483730" r:id="rId10"/>
    <p:sldLayoutId id="2147483732" r:id="rId11"/>
  </p:sldLayoutIdLst>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1AB7CFDD-E67B-4078-9BD0-D09D4200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esthetic liquid watercolor and ink">
            <a:extLst>
              <a:ext uri="{FF2B5EF4-FFF2-40B4-BE49-F238E27FC236}">
                <a16:creationId xmlns:a16="http://schemas.microsoft.com/office/drawing/2014/main" id="{75D90BD7-8F30-2C0C-F3E1-FB63A1A01375}"/>
              </a:ext>
            </a:extLst>
          </p:cNvPr>
          <p:cNvPicPr>
            <a:picLocks noChangeAspect="1"/>
          </p:cNvPicPr>
          <p:nvPr/>
        </p:nvPicPr>
        <p:blipFill rotWithShape="1">
          <a:blip r:embed="rId2">
            <a:alphaModFix/>
          </a:blip>
          <a:srcRect t="2698" b="5839"/>
          <a:stretch/>
        </p:blipFill>
        <p:spPr>
          <a:xfrm>
            <a:off x="20" y="10"/>
            <a:ext cx="12191980" cy="6857989"/>
          </a:xfrm>
          <a:prstGeom prst="rect">
            <a:avLst/>
          </a:prstGeom>
        </p:spPr>
      </p:pic>
      <p:sp>
        <p:nvSpPr>
          <p:cNvPr id="45" name="Rectangle 44">
            <a:extLst>
              <a:ext uri="{FF2B5EF4-FFF2-40B4-BE49-F238E27FC236}">
                <a16:creationId xmlns:a16="http://schemas.microsoft.com/office/drawing/2014/main" id="{4DAEF25D-C97E-48E9-B20C-FEFC2EC6E5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73200"/>
            <a:ext cx="12191999" cy="5384800"/>
          </a:xfrm>
          <a:prstGeom prst="rect">
            <a:avLst/>
          </a:prstGeom>
          <a:gradFill flip="none" rotWithShape="1">
            <a:gsLst>
              <a:gs pos="0">
                <a:srgbClr val="000000">
                  <a:alpha val="0"/>
                </a:srgbClr>
              </a:gs>
              <a:gs pos="42000">
                <a:srgbClr val="000000">
                  <a:alpha val="41000"/>
                </a:srgbClr>
              </a:gs>
              <a:gs pos="100000">
                <a:srgbClr val="000000">
                  <a:alpha val="67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FC40AF-BF26-4E29-D8A7-A49A24E75D3F}"/>
              </a:ext>
            </a:extLst>
          </p:cNvPr>
          <p:cNvSpPr>
            <a:spLocks noGrp="1"/>
          </p:cNvSpPr>
          <p:nvPr>
            <p:ph type="ctrTitle"/>
          </p:nvPr>
        </p:nvSpPr>
        <p:spPr>
          <a:xfrm>
            <a:off x="2455401" y="1066800"/>
            <a:ext cx="7272408" cy="2646795"/>
          </a:xfrm>
        </p:spPr>
        <p:txBody>
          <a:bodyPr anchor="b">
            <a:normAutofit/>
          </a:bodyPr>
          <a:lstStyle/>
          <a:p>
            <a:r>
              <a:rPr lang="en-US">
                <a:solidFill>
                  <a:srgbClr val="FFFFFF"/>
                </a:solidFill>
              </a:rPr>
              <a:t>Solar Responders</a:t>
            </a:r>
          </a:p>
        </p:txBody>
      </p:sp>
      <p:sp>
        <p:nvSpPr>
          <p:cNvPr id="3" name="Subtitle 2">
            <a:extLst>
              <a:ext uri="{FF2B5EF4-FFF2-40B4-BE49-F238E27FC236}">
                <a16:creationId xmlns:a16="http://schemas.microsoft.com/office/drawing/2014/main" id="{C366F059-CB9B-A419-AAF5-374A4FC64148}"/>
              </a:ext>
            </a:extLst>
          </p:cNvPr>
          <p:cNvSpPr>
            <a:spLocks noGrp="1"/>
          </p:cNvSpPr>
          <p:nvPr>
            <p:ph type="subTitle" idx="1"/>
          </p:nvPr>
        </p:nvSpPr>
        <p:spPr>
          <a:xfrm>
            <a:off x="3558988" y="4876803"/>
            <a:ext cx="5074022" cy="1257295"/>
          </a:xfrm>
        </p:spPr>
        <p:txBody>
          <a:bodyPr anchor="t">
            <a:normAutofit/>
          </a:bodyPr>
          <a:lstStyle/>
          <a:p>
            <a:r>
              <a:rPr lang="en-US">
                <a:solidFill>
                  <a:srgbClr val="FFFFFF"/>
                </a:solidFill>
              </a:rPr>
              <a:t>Alex Wernex, Ryan Hughes, Jay Sanders, Nicolas Santillan</a:t>
            </a:r>
          </a:p>
        </p:txBody>
      </p:sp>
      <p:grpSp>
        <p:nvGrpSpPr>
          <p:cNvPr id="47" name="Group 46">
            <a:extLst>
              <a:ext uri="{FF2B5EF4-FFF2-40B4-BE49-F238E27FC236}">
                <a16:creationId xmlns:a16="http://schemas.microsoft.com/office/drawing/2014/main" id="{91B7537E-7B93-4306-B9DF-4CD583E0AA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37480"/>
            <a:ext cx="867485" cy="115439"/>
            <a:chOff x="8910933" y="1861308"/>
            <a:chExt cx="867485" cy="115439"/>
          </a:xfrm>
        </p:grpSpPr>
        <p:sp>
          <p:nvSpPr>
            <p:cNvPr id="48" name="Rectangle 47">
              <a:extLst>
                <a:ext uri="{FF2B5EF4-FFF2-40B4-BE49-F238E27FC236}">
                  <a16:creationId xmlns:a16="http://schemas.microsoft.com/office/drawing/2014/main" id="{00AB796C-11E6-468E-9C0D-38940D8E2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49" name="Straight Connector 48">
              <a:extLst>
                <a:ext uri="{FF2B5EF4-FFF2-40B4-BE49-F238E27FC236}">
                  <a16:creationId xmlns:a16="http://schemas.microsoft.com/office/drawing/2014/main" id="{0FC9ACE4-DF02-4B56-B482-DDAD2EC090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999CC309-9401-4122-8206-A304650EFC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48326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6A331-5D48-7D67-5A3C-7F1B4631D480}"/>
              </a:ext>
            </a:extLst>
          </p:cNvPr>
          <p:cNvSpPr>
            <a:spLocks noGrp="1"/>
          </p:cNvSpPr>
          <p:nvPr>
            <p:ph type="title"/>
          </p:nvPr>
        </p:nvSpPr>
        <p:spPr/>
        <p:txBody>
          <a:bodyPr/>
          <a:lstStyle/>
          <a:p>
            <a:r>
              <a:rPr lang="en-US" dirty="0"/>
              <a:t>Storyboard 2</a:t>
            </a:r>
          </a:p>
        </p:txBody>
      </p:sp>
      <p:pic>
        <p:nvPicPr>
          <p:cNvPr id="1026" name="Picture 2">
            <a:extLst>
              <a:ext uri="{FF2B5EF4-FFF2-40B4-BE49-F238E27FC236}">
                <a16:creationId xmlns:a16="http://schemas.microsoft.com/office/drawing/2014/main" id="{27F9D7D1-085A-A361-028F-FCA5D09500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40776" y="83127"/>
            <a:ext cx="5143500" cy="66917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1086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620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081" y="159026"/>
            <a:ext cx="7313839"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6783D7-D0E4-EE1F-DACD-832A0C5DA79F}"/>
              </a:ext>
            </a:extLst>
          </p:cNvPr>
          <p:cNvSpPr>
            <a:spLocks noGrp="1"/>
          </p:cNvSpPr>
          <p:nvPr>
            <p:ph type="title"/>
          </p:nvPr>
        </p:nvSpPr>
        <p:spPr>
          <a:xfrm>
            <a:off x="1077426" y="723901"/>
            <a:ext cx="5465148" cy="1288884"/>
          </a:xfrm>
        </p:spPr>
        <p:txBody>
          <a:bodyPr anchor="b">
            <a:normAutofit/>
          </a:bodyPr>
          <a:lstStyle/>
          <a:p>
            <a:pPr algn="ctr"/>
            <a:r>
              <a:rPr lang="en-US"/>
              <a:t>Overall Problem</a:t>
            </a:r>
          </a:p>
        </p:txBody>
      </p:sp>
      <p:sp>
        <p:nvSpPr>
          <p:cNvPr id="3" name="Content Placeholder 2">
            <a:extLst>
              <a:ext uri="{FF2B5EF4-FFF2-40B4-BE49-F238E27FC236}">
                <a16:creationId xmlns:a16="http://schemas.microsoft.com/office/drawing/2014/main" id="{8FB9ACD5-FC56-6554-FC9D-8FF80927F9DC}"/>
              </a:ext>
            </a:extLst>
          </p:cNvPr>
          <p:cNvSpPr>
            <a:spLocks noGrp="1"/>
          </p:cNvSpPr>
          <p:nvPr>
            <p:ph idx="1"/>
          </p:nvPr>
        </p:nvSpPr>
        <p:spPr>
          <a:xfrm>
            <a:off x="1077426" y="2732545"/>
            <a:ext cx="5465149" cy="3232826"/>
          </a:xfrm>
        </p:spPr>
        <p:txBody>
          <a:bodyPr anchor="t">
            <a:normAutofit/>
          </a:bodyPr>
          <a:lstStyle/>
          <a:p>
            <a:pPr marL="342900" indent="-342900" algn="ctr">
              <a:lnSpc>
                <a:spcPct val="100000"/>
              </a:lnSpc>
              <a:buFont typeface="Arial" panose="020B0604020202020204" pitchFamily="34" charset="0"/>
              <a:buChar char="•"/>
            </a:pPr>
            <a:r>
              <a:rPr lang="en-US" sz="1900"/>
              <a:t>Solar Panels on houses can cause different problems for firefighters on how to put out a house fire.</a:t>
            </a:r>
          </a:p>
          <a:p>
            <a:pPr marL="342900" indent="-342900" algn="ctr">
              <a:lnSpc>
                <a:spcPct val="100000"/>
              </a:lnSpc>
              <a:buFont typeface="Arial" panose="020B0604020202020204" pitchFamily="34" charset="0"/>
              <a:buChar char="•"/>
            </a:pPr>
            <a:endParaRPr lang="en-US" sz="1900"/>
          </a:p>
          <a:p>
            <a:pPr marL="342900" indent="-342900" algn="ctr">
              <a:lnSpc>
                <a:spcPct val="100000"/>
              </a:lnSpc>
              <a:buFont typeface="Arial" panose="020B0604020202020204" pitchFamily="34" charset="0"/>
              <a:buChar char="•"/>
            </a:pPr>
            <a:r>
              <a:rPr lang="en-US" sz="1900"/>
              <a:t>There is no standing global database that first responders or dispatchers have access to.</a:t>
            </a:r>
          </a:p>
          <a:p>
            <a:pPr marL="342900" indent="-342900" algn="ctr">
              <a:lnSpc>
                <a:spcPct val="100000"/>
              </a:lnSpc>
              <a:buFont typeface="Arial" panose="020B0604020202020204" pitchFamily="34" charset="0"/>
              <a:buChar char="•"/>
            </a:pPr>
            <a:endParaRPr lang="en-US" sz="1900"/>
          </a:p>
          <a:p>
            <a:pPr marL="342900" indent="-342900" algn="ctr">
              <a:lnSpc>
                <a:spcPct val="100000"/>
              </a:lnSpc>
              <a:buFont typeface="Arial" panose="020B0604020202020204" pitchFamily="34" charset="0"/>
              <a:buChar char="•"/>
            </a:pPr>
            <a:r>
              <a:rPr lang="en-US" sz="1900"/>
              <a:t>Depending on the area, many firefighters have no experience with fighting fires with solar panels involved.</a:t>
            </a:r>
          </a:p>
          <a:p>
            <a:pPr marL="342900" indent="-342900" algn="ctr">
              <a:lnSpc>
                <a:spcPct val="100000"/>
              </a:lnSpc>
              <a:buFont typeface="Arial" panose="020B0604020202020204" pitchFamily="34" charset="0"/>
              <a:buChar char="•"/>
            </a:pPr>
            <a:endParaRPr lang="en-US" sz="1900"/>
          </a:p>
        </p:txBody>
      </p:sp>
      <p:pic>
        <p:nvPicPr>
          <p:cNvPr id="22" name="Picture 21" descr="A solar panel farm">
            <a:extLst>
              <a:ext uri="{FF2B5EF4-FFF2-40B4-BE49-F238E27FC236}">
                <a16:creationId xmlns:a16="http://schemas.microsoft.com/office/drawing/2014/main" id="{3F998107-FA5D-D157-0D7A-12E87D82281A}"/>
              </a:ext>
            </a:extLst>
          </p:cNvPr>
          <p:cNvPicPr>
            <a:picLocks noChangeAspect="1"/>
          </p:cNvPicPr>
          <p:nvPr/>
        </p:nvPicPr>
        <p:blipFill rotWithShape="1">
          <a:blip r:embed="rId2">
            <a:alphaModFix/>
          </a:blip>
          <a:srcRect l="32500" r="23333" b="-1"/>
          <a:stretch/>
        </p:blipFill>
        <p:spPr>
          <a:xfrm>
            <a:off x="7620000" y="10"/>
            <a:ext cx="4572000" cy="6857990"/>
          </a:xfrm>
          <a:prstGeom prst="rect">
            <a:avLst/>
          </a:prstGeom>
        </p:spPr>
      </p:pic>
      <p:grpSp>
        <p:nvGrpSpPr>
          <p:cNvPr id="15" name="Group 14">
            <a:extLst>
              <a:ext uri="{FF2B5EF4-FFF2-40B4-BE49-F238E27FC236}">
                <a16:creationId xmlns:a16="http://schemas.microsoft.com/office/drawing/2014/main" id="{073091F1-AA5A-47C6-9502-D5870A72D50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76258" y="2320171"/>
            <a:ext cx="867485" cy="115439"/>
            <a:chOff x="8910933" y="1861308"/>
            <a:chExt cx="867485" cy="115439"/>
          </a:xfrm>
        </p:grpSpPr>
        <p:sp>
          <p:nvSpPr>
            <p:cNvPr id="16" name="Rectangle 15">
              <a:extLst>
                <a:ext uri="{FF2B5EF4-FFF2-40B4-BE49-F238E27FC236}">
                  <a16:creationId xmlns:a16="http://schemas.microsoft.com/office/drawing/2014/main" id="{8085C4F7-6E91-4DF6-BB01-A46132BC35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7" name="Straight Connector 16">
              <a:extLst>
                <a:ext uri="{FF2B5EF4-FFF2-40B4-BE49-F238E27FC236}">
                  <a16:creationId xmlns:a16="http://schemas.microsoft.com/office/drawing/2014/main" id="{25476588-B9AD-4662-A085-8E4D91493B3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BCDB34B3-D348-476E-BE7F-1139370F43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9272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1A01047-632B-4F57-9CDB-AA680D5BBB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5">
            <a:extLst>
              <a:ext uri="{FF2B5EF4-FFF2-40B4-BE49-F238E27FC236}">
                <a16:creationId xmlns:a16="http://schemas.microsoft.com/office/drawing/2014/main" id="{6D7753FE-7408-46D8-999A-0B0C34EA8C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24699" y="1028700"/>
            <a:ext cx="4038600" cy="484107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 name="Title 1">
            <a:extLst>
              <a:ext uri="{FF2B5EF4-FFF2-40B4-BE49-F238E27FC236}">
                <a16:creationId xmlns:a16="http://schemas.microsoft.com/office/drawing/2014/main" id="{61845AB1-8E1D-DDFE-F468-D0B40BDE36C5}"/>
              </a:ext>
            </a:extLst>
          </p:cNvPr>
          <p:cNvSpPr>
            <a:spLocks noGrp="1"/>
          </p:cNvSpPr>
          <p:nvPr>
            <p:ph type="title"/>
          </p:nvPr>
        </p:nvSpPr>
        <p:spPr>
          <a:xfrm>
            <a:off x="7520939" y="1653540"/>
            <a:ext cx="3246119" cy="2608006"/>
          </a:xfrm>
        </p:spPr>
        <p:txBody>
          <a:bodyPr anchor="ctr">
            <a:normAutofit/>
          </a:bodyPr>
          <a:lstStyle/>
          <a:p>
            <a:pPr algn="ctr"/>
            <a:r>
              <a:rPr lang="en-US"/>
              <a:t>Design Research</a:t>
            </a:r>
          </a:p>
        </p:txBody>
      </p:sp>
      <p:grpSp>
        <p:nvGrpSpPr>
          <p:cNvPr id="13" name="Group 12">
            <a:extLst>
              <a:ext uri="{FF2B5EF4-FFF2-40B4-BE49-F238E27FC236}">
                <a16:creationId xmlns:a16="http://schemas.microsoft.com/office/drawing/2014/main" id="{E30DE9CB-4267-487A-915E-5665607E9F3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7" y="4550150"/>
            <a:ext cx="867485" cy="115439"/>
            <a:chOff x="8910933" y="1861308"/>
            <a:chExt cx="867485" cy="115439"/>
          </a:xfrm>
        </p:grpSpPr>
        <p:sp>
          <p:nvSpPr>
            <p:cNvPr id="51" name="Rectangle 50">
              <a:extLst>
                <a:ext uri="{FF2B5EF4-FFF2-40B4-BE49-F238E27FC236}">
                  <a16:creationId xmlns:a16="http://schemas.microsoft.com/office/drawing/2014/main" id="{E237361B-A61F-4EEA-8554-10DEFF0AB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5" name="Straight Connector 14">
              <a:extLst>
                <a:ext uri="{FF2B5EF4-FFF2-40B4-BE49-F238E27FC236}">
                  <a16:creationId xmlns:a16="http://schemas.microsoft.com/office/drawing/2014/main" id="{BBBC8A6A-A883-4F9C-82BA-607223F36C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E234343E-05EC-4327-BA72-FD68FF0491B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graphicFrame>
        <p:nvGraphicFramePr>
          <p:cNvPr id="52" name="Content Placeholder 2">
            <a:extLst>
              <a:ext uri="{FF2B5EF4-FFF2-40B4-BE49-F238E27FC236}">
                <a16:creationId xmlns:a16="http://schemas.microsoft.com/office/drawing/2014/main" id="{71654C82-9495-7E89-6A9A-D411AEB287E1}"/>
              </a:ext>
            </a:extLst>
          </p:cNvPr>
          <p:cNvGraphicFramePr>
            <a:graphicFrameLocks noGrp="1"/>
          </p:cNvGraphicFramePr>
          <p:nvPr>
            <p:ph idx="1"/>
            <p:extLst>
              <p:ext uri="{D42A27DB-BD31-4B8C-83A1-F6EECF244321}">
                <p14:modId xmlns:p14="http://schemas.microsoft.com/office/powerpoint/2010/main" val="1774932179"/>
              </p:ext>
            </p:extLst>
          </p:nvPr>
        </p:nvGraphicFramePr>
        <p:xfrm>
          <a:off x="1028701" y="1035574"/>
          <a:ext cx="5210616" cy="47868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70025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C07271E9-21F4-400B-84B6-052EAFCFE5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E3D78ED-34B7-4F8E-8377-994DCAD3C8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69648"/>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Rows of solar panels">
            <a:extLst>
              <a:ext uri="{FF2B5EF4-FFF2-40B4-BE49-F238E27FC236}">
                <a16:creationId xmlns:a16="http://schemas.microsoft.com/office/drawing/2014/main" id="{25C09112-09C4-6745-979A-6626139572C3}"/>
              </a:ext>
            </a:extLst>
          </p:cNvPr>
          <p:cNvPicPr>
            <a:picLocks noChangeAspect="1"/>
          </p:cNvPicPr>
          <p:nvPr/>
        </p:nvPicPr>
        <p:blipFill rotWithShape="1">
          <a:blip r:embed="rId2">
            <a:alphaModFix amt="40000"/>
          </a:blip>
          <a:srcRect b="15270"/>
          <a:stretch/>
        </p:blipFill>
        <p:spPr>
          <a:xfrm>
            <a:off x="-2" y="-5819"/>
            <a:ext cx="12191979" cy="6869638"/>
          </a:xfrm>
          <a:prstGeom prst="rect">
            <a:avLst/>
          </a:prstGeom>
        </p:spPr>
      </p:pic>
      <p:sp>
        <p:nvSpPr>
          <p:cNvPr id="2" name="Title 1">
            <a:extLst>
              <a:ext uri="{FF2B5EF4-FFF2-40B4-BE49-F238E27FC236}">
                <a16:creationId xmlns:a16="http://schemas.microsoft.com/office/drawing/2014/main" id="{4866CDD5-2C94-ED2D-DD80-04F4395CA7FA}"/>
              </a:ext>
            </a:extLst>
          </p:cNvPr>
          <p:cNvSpPr>
            <a:spLocks noGrp="1"/>
          </p:cNvSpPr>
          <p:nvPr>
            <p:ph type="title"/>
          </p:nvPr>
        </p:nvSpPr>
        <p:spPr>
          <a:xfrm>
            <a:off x="1736772" y="4679"/>
            <a:ext cx="8718430" cy="1288489"/>
          </a:xfrm>
          <a:effectLst>
            <a:outerShdw blurRad="50800" dist="12700" dir="2700000" algn="tl" rotWithShape="0">
              <a:prstClr val="black">
                <a:alpha val="40000"/>
              </a:prstClr>
            </a:outerShdw>
          </a:effectLst>
        </p:spPr>
        <p:txBody>
          <a:bodyPr>
            <a:normAutofit/>
          </a:bodyPr>
          <a:lstStyle/>
          <a:p>
            <a:pPr algn="ctr"/>
            <a:r>
              <a:rPr lang="en-US" dirty="0">
                <a:solidFill>
                  <a:schemeClr val="tx1"/>
                </a:solidFill>
              </a:rPr>
              <a:t>6 Tasks</a:t>
            </a:r>
          </a:p>
        </p:txBody>
      </p:sp>
      <p:sp>
        <p:nvSpPr>
          <p:cNvPr id="3" name="Content Placeholder 2">
            <a:extLst>
              <a:ext uri="{FF2B5EF4-FFF2-40B4-BE49-F238E27FC236}">
                <a16:creationId xmlns:a16="http://schemas.microsoft.com/office/drawing/2014/main" id="{F3AF3D2E-CCC8-B55D-B5E7-2D63B4F663D5}"/>
              </a:ext>
            </a:extLst>
          </p:cNvPr>
          <p:cNvSpPr>
            <a:spLocks noGrp="1"/>
          </p:cNvSpPr>
          <p:nvPr>
            <p:ph idx="1"/>
          </p:nvPr>
        </p:nvSpPr>
        <p:spPr>
          <a:xfrm>
            <a:off x="2147601" y="1540791"/>
            <a:ext cx="8412154" cy="3416512"/>
          </a:xfrm>
          <a:effectLst>
            <a:outerShdw blurRad="50800" dist="12700" dir="2700000" algn="tl" rotWithShape="0">
              <a:prstClr val="black">
                <a:alpha val="40000"/>
              </a:prstClr>
            </a:outerShdw>
          </a:effectLst>
        </p:spPr>
        <p:txBody>
          <a:bodyPr>
            <a:noAutofit/>
          </a:bodyPr>
          <a:lstStyle/>
          <a:p>
            <a:pPr marL="285750" indent="-285750" algn="ctr">
              <a:lnSpc>
                <a:spcPct val="100000"/>
              </a:lnSpc>
              <a:buFont typeface="Arial" panose="020B0604020202020204" pitchFamily="34" charset="0"/>
              <a:buChar char="•"/>
            </a:pPr>
            <a:r>
              <a:rPr lang="en-US" dirty="0">
                <a:solidFill>
                  <a:schemeClr val="tx1"/>
                </a:solidFill>
              </a:rPr>
              <a:t>Locating solar panels – Determining which buildings have solar panels, and where on site they are located.</a:t>
            </a:r>
          </a:p>
          <a:p>
            <a:pPr marL="285750" indent="-285750" algn="ctr">
              <a:lnSpc>
                <a:spcPct val="100000"/>
              </a:lnSpc>
              <a:buFont typeface="Arial" panose="020B0604020202020204" pitchFamily="34" charset="0"/>
              <a:buChar char="•"/>
            </a:pPr>
            <a:r>
              <a:rPr lang="en-US" dirty="0">
                <a:solidFill>
                  <a:schemeClr val="tx1"/>
                </a:solidFill>
              </a:rPr>
              <a:t>Recording Location of Solar Panels – Writing down, using a photo, or using GIS to store data about where solar panel is located.</a:t>
            </a:r>
          </a:p>
          <a:p>
            <a:pPr marL="285750" indent="-285750" algn="ctr">
              <a:lnSpc>
                <a:spcPct val="100000"/>
              </a:lnSpc>
              <a:buFont typeface="Arial" panose="020B0604020202020204" pitchFamily="34" charset="0"/>
              <a:buChar char="•"/>
            </a:pPr>
            <a:r>
              <a:rPr lang="en-US" dirty="0">
                <a:solidFill>
                  <a:schemeClr val="tx1"/>
                </a:solidFill>
              </a:rPr>
              <a:t>Installing and Updating Database – Getting solar panels installed, inputting the information into the database (client or contractor).</a:t>
            </a:r>
          </a:p>
          <a:p>
            <a:pPr marL="285750" indent="-285750" algn="ctr">
              <a:lnSpc>
                <a:spcPct val="100000"/>
              </a:lnSpc>
              <a:buFont typeface="Arial" panose="020B0604020202020204" pitchFamily="34" charset="0"/>
              <a:buChar char="•"/>
            </a:pPr>
            <a:r>
              <a:rPr lang="en-US" dirty="0">
                <a:solidFill>
                  <a:schemeClr val="tx1"/>
                </a:solidFill>
              </a:rPr>
              <a:t>Giving Database Access to Dispatchers and First Responders.</a:t>
            </a:r>
          </a:p>
          <a:p>
            <a:pPr marL="285750" indent="-285750" algn="ctr">
              <a:lnSpc>
                <a:spcPct val="100000"/>
              </a:lnSpc>
              <a:buFont typeface="Arial" panose="020B0604020202020204" pitchFamily="34" charset="0"/>
              <a:buChar char="•"/>
            </a:pPr>
            <a:r>
              <a:rPr lang="en-US" dirty="0">
                <a:solidFill>
                  <a:schemeClr val="tx1"/>
                </a:solidFill>
              </a:rPr>
              <a:t>PPE Recommendations – List of personal protective equipment needed to fight solar panel fires.</a:t>
            </a:r>
          </a:p>
          <a:p>
            <a:pPr marL="285750" indent="-285750" algn="ctr">
              <a:lnSpc>
                <a:spcPct val="100000"/>
              </a:lnSpc>
              <a:buFont typeface="Arial" panose="020B0604020202020204" pitchFamily="34" charset="0"/>
              <a:buChar char="•"/>
            </a:pPr>
            <a:r>
              <a:rPr lang="en-US" dirty="0">
                <a:solidFill>
                  <a:schemeClr val="tx1"/>
                </a:solidFill>
              </a:rPr>
              <a:t>Dispatcher Training for Database – Dispatchers will watch videos and do hands-on training to understand how to use database to assist first responders.</a:t>
            </a:r>
          </a:p>
        </p:txBody>
      </p:sp>
      <p:grpSp>
        <p:nvGrpSpPr>
          <p:cNvPr id="25" name="Group 24">
            <a:extLst>
              <a:ext uri="{FF2B5EF4-FFF2-40B4-BE49-F238E27FC236}">
                <a16:creationId xmlns:a16="http://schemas.microsoft.com/office/drawing/2014/main" id="{A1527245-C5C2-4BD3-8317-C4D6D7A102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5849932"/>
            <a:ext cx="867485" cy="115439"/>
            <a:chOff x="8910933" y="1861308"/>
            <a:chExt cx="867485" cy="115439"/>
          </a:xfrm>
        </p:grpSpPr>
        <p:sp>
          <p:nvSpPr>
            <p:cNvPr id="26" name="Rectangle 25">
              <a:extLst>
                <a:ext uri="{FF2B5EF4-FFF2-40B4-BE49-F238E27FC236}">
                  <a16:creationId xmlns:a16="http://schemas.microsoft.com/office/drawing/2014/main" id="{E03BA463-C04F-4127-9100-1F376E519B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ffectLst>
                  <a:outerShdw blurRad="38100" dist="38100" dir="2700000" algn="tl">
                    <a:srgbClr val="000000">
                      <a:alpha val="43137"/>
                    </a:srgbClr>
                  </a:outerShdw>
                </a:effectLst>
              </a:endParaRPr>
            </a:p>
          </p:txBody>
        </p:sp>
        <p:cxnSp>
          <p:nvCxnSpPr>
            <p:cNvPr id="27" name="Straight Connector 26">
              <a:extLst>
                <a:ext uri="{FF2B5EF4-FFF2-40B4-BE49-F238E27FC236}">
                  <a16:creationId xmlns:a16="http://schemas.microsoft.com/office/drawing/2014/main" id="{01FD6DA6-F7BC-4426-8465-928C4EC4A4C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9A28AE3-3C29-44E4-80A5-C2937F8E7A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2459218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BB8B1-EF39-ACA2-6380-42121F3C47F8}"/>
              </a:ext>
            </a:extLst>
          </p:cNvPr>
          <p:cNvSpPr>
            <a:spLocks noGrp="1"/>
          </p:cNvSpPr>
          <p:nvPr>
            <p:ph type="title"/>
          </p:nvPr>
        </p:nvSpPr>
        <p:spPr/>
        <p:txBody>
          <a:bodyPr/>
          <a:lstStyle/>
          <a:p>
            <a:r>
              <a:rPr lang="en-US" dirty="0"/>
              <a:t>Design Sketch 1</a:t>
            </a:r>
          </a:p>
        </p:txBody>
      </p:sp>
      <p:sp>
        <p:nvSpPr>
          <p:cNvPr id="3" name="Content Placeholder 2">
            <a:extLst>
              <a:ext uri="{FF2B5EF4-FFF2-40B4-BE49-F238E27FC236}">
                <a16:creationId xmlns:a16="http://schemas.microsoft.com/office/drawing/2014/main" id="{A3E31C53-0CFE-C3A5-EA10-CF1B49E05B4D}"/>
              </a:ext>
            </a:extLst>
          </p:cNvPr>
          <p:cNvSpPr>
            <a:spLocks noGrp="1"/>
          </p:cNvSpPr>
          <p:nvPr>
            <p:ph idx="1"/>
          </p:nvPr>
        </p:nvSpPr>
        <p:spPr/>
        <p:txBody>
          <a:bodyPr/>
          <a:lstStyle/>
          <a:p>
            <a:pPr marL="342900" indent="-342900">
              <a:buFont typeface="Arial" panose="020B0604020202020204" pitchFamily="34" charset="0"/>
              <a:buChar char="•"/>
            </a:pPr>
            <a:r>
              <a:rPr lang="en-US"/>
              <a:t>The user wears the AR glasses to view the home.</a:t>
            </a:r>
          </a:p>
          <a:p>
            <a:pPr marL="342900" indent="-342900">
              <a:buFont typeface="Arial" panose="020B0604020202020204" pitchFamily="34" charset="0"/>
              <a:buChar char="•"/>
            </a:pPr>
            <a:r>
              <a:rPr lang="en-US"/>
              <a:t>The AR glasses give information about the home,</a:t>
            </a:r>
          </a:p>
          <a:p>
            <a:r>
              <a:rPr lang="en-US"/>
              <a:t>showing the solar panel model, breaker switch, and</a:t>
            </a:r>
          </a:p>
          <a:p>
            <a:r>
              <a:rPr lang="en-US"/>
              <a:t>lithium battery location.</a:t>
            </a:r>
          </a:p>
          <a:p>
            <a:pPr marL="342900" indent="-342900">
              <a:buFont typeface="Arial" panose="020B0604020202020204" pitchFamily="34" charset="0"/>
              <a:buChar char="•"/>
            </a:pPr>
            <a:r>
              <a:rPr lang="en-US"/>
              <a:t>With this, the user can create a plan to navigate</a:t>
            </a:r>
          </a:p>
          <a:p>
            <a:r>
              <a:rPr lang="en-US"/>
              <a:t>through the house.</a:t>
            </a:r>
          </a:p>
          <a:p>
            <a:endParaRPr lang="en-US"/>
          </a:p>
          <a:p>
            <a:r>
              <a:rPr lang="en-US"/>
              <a:t>Tasks: 1, 4, 5, 6</a:t>
            </a:r>
            <a:endParaRPr lang="en-US" dirty="0"/>
          </a:p>
        </p:txBody>
      </p:sp>
      <p:pic>
        <p:nvPicPr>
          <p:cNvPr id="5" name="Picture 4" descr="A paper with drawings and text&#10;&#10;Description automatically generated">
            <a:extLst>
              <a:ext uri="{FF2B5EF4-FFF2-40B4-BE49-F238E27FC236}">
                <a16:creationId xmlns:a16="http://schemas.microsoft.com/office/drawing/2014/main" id="{81380D79-C6BD-C422-C20C-DCE588D0D02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7149569" y="1479635"/>
            <a:ext cx="3969342" cy="5333869"/>
          </a:xfrm>
          <a:prstGeom prst="rect">
            <a:avLst/>
          </a:prstGeom>
        </p:spPr>
      </p:pic>
    </p:spTree>
    <p:extLst>
      <p:ext uri="{BB962C8B-B14F-4D97-AF65-F5344CB8AC3E}">
        <p14:creationId xmlns:p14="http://schemas.microsoft.com/office/powerpoint/2010/main" val="6597742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DE69414-4970-7750-A768-8A394FC0F25A}"/>
              </a:ext>
            </a:extLst>
          </p:cNvPr>
          <p:cNvSpPr>
            <a:spLocks noGrp="1"/>
          </p:cNvSpPr>
          <p:nvPr>
            <p:ph idx="1"/>
          </p:nvPr>
        </p:nvSpPr>
        <p:spPr/>
        <p:txBody>
          <a:bodyPr/>
          <a:lstStyle/>
          <a:p>
            <a:pPr marL="342900" indent="-342900">
              <a:buFont typeface="Arial" panose="020B0604020202020204" pitchFamily="34" charset="0"/>
              <a:buChar char="•"/>
            </a:pPr>
            <a:r>
              <a:rPr lang="en-US" dirty="0"/>
              <a:t>The user locates the house on a satellite map.</a:t>
            </a:r>
          </a:p>
          <a:p>
            <a:pPr marL="342900" indent="-342900">
              <a:buFont typeface="Arial" panose="020B0604020202020204" pitchFamily="34" charset="0"/>
              <a:buChar char="•"/>
            </a:pPr>
            <a:r>
              <a:rPr lang="en-US" dirty="0"/>
              <a:t>Then they click the create new listing button.</a:t>
            </a:r>
          </a:p>
          <a:p>
            <a:pPr marL="342900" indent="-342900">
              <a:buFont typeface="Arial" panose="020B0604020202020204" pitchFamily="34" charset="0"/>
              <a:buChar char="•"/>
            </a:pPr>
            <a:r>
              <a:rPr lang="en-US" dirty="0"/>
              <a:t>Third, the user must edit the information</a:t>
            </a:r>
          </a:p>
          <a:p>
            <a:r>
              <a:rPr lang="en-US" dirty="0"/>
              <a:t>then submit it to the database.</a:t>
            </a:r>
          </a:p>
          <a:p>
            <a:pPr marL="342900" indent="-342900">
              <a:buFont typeface="Arial" panose="020B0604020202020204" pitchFamily="34" charset="0"/>
              <a:buChar char="•"/>
            </a:pPr>
            <a:r>
              <a:rPr lang="en-US" dirty="0"/>
              <a:t>Lastly, the user can now access the listing by</a:t>
            </a:r>
          </a:p>
          <a:p>
            <a:r>
              <a:rPr lang="en-US" dirty="0"/>
              <a:t>clicking on shaded houses or searching addresses.</a:t>
            </a:r>
          </a:p>
          <a:p>
            <a:endParaRPr lang="en-US" dirty="0"/>
          </a:p>
          <a:p>
            <a:r>
              <a:rPr lang="en-US" dirty="0"/>
              <a:t>Tasks: 1, 2, 3, 4</a:t>
            </a:r>
          </a:p>
        </p:txBody>
      </p:sp>
      <p:pic>
        <p:nvPicPr>
          <p:cNvPr id="4" name="Picture 3" descr="A piece of paper with writing on it&#10;&#10;Description automatically generated">
            <a:extLst>
              <a:ext uri="{FF2B5EF4-FFF2-40B4-BE49-F238E27FC236}">
                <a16:creationId xmlns:a16="http://schemas.microsoft.com/office/drawing/2014/main" id="{463B7503-CC47-0664-DDDD-283E1ACF409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6200000">
            <a:off x="6790801" y="1467101"/>
            <a:ext cx="3969340" cy="5358940"/>
          </a:xfrm>
          <a:prstGeom prst="rect">
            <a:avLst/>
          </a:prstGeom>
        </p:spPr>
      </p:pic>
      <p:sp>
        <p:nvSpPr>
          <p:cNvPr id="2" name="Title 1">
            <a:extLst>
              <a:ext uri="{FF2B5EF4-FFF2-40B4-BE49-F238E27FC236}">
                <a16:creationId xmlns:a16="http://schemas.microsoft.com/office/drawing/2014/main" id="{286DD797-FABC-ECBF-3F60-CF482BE9374E}"/>
              </a:ext>
            </a:extLst>
          </p:cNvPr>
          <p:cNvSpPr>
            <a:spLocks noGrp="1"/>
          </p:cNvSpPr>
          <p:nvPr>
            <p:ph type="title"/>
          </p:nvPr>
        </p:nvSpPr>
        <p:spPr>
          <a:xfrm>
            <a:off x="1028700" y="723900"/>
            <a:ext cx="10134600" cy="1288489"/>
          </a:xfrm>
        </p:spPr>
        <p:txBody>
          <a:bodyPr/>
          <a:lstStyle/>
          <a:p>
            <a:r>
              <a:rPr lang="en-US" dirty="0"/>
              <a:t>Design Sketch 2</a:t>
            </a:r>
          </a:p>
        </p:txBody>
      </p:sp>
    </p:spTree>
    <p:extLst>
      <p:ext uri="{BB962C8B-B14F-4D97-AF65-F5344CB8AC3E}">
        <p14:creationId xmlns:p14="http://schemas.microsoft.com/office/powerpoint/2010/main" val="2903082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65754E4-5B14-C8B6-AF67-C89B8F8742BB}"/>
              </a:ext>
            </a:extLst>
          </p:cNvPr>
          <p:cNvSpPr>
            <a:spLocks noGrp="1"/>
          </p:cNvSpPr>
          <p:nvPr>
            <p:ph idx="1"/>
          </p:nvPr>
        </p:nvSpPr>
        <p:spPr/>
        <p:txBody>
          <a:bodyPr/>
          <a:lstStyle/>
          <a:p>
            <a:pPr marL="342900" indent="-342900">
              <a:buFont typeface="Arial" panose="020B0604020202020204" pitchFamily="34" charset="0"/>
              <a:buChar char="•"/>
            </a:pPr>
            <a:r>
              <a:rPr lang="en-US" dirty="0"/>
              <a:t>First the individual locates the solar panel.</a:t>
            </a:r>
          </a:p>
          <a:p>
            <a:pPr marL="342900" indent="-342900">
              <a:buFont typeface="Arial" panose="020B0604020202020204" pitchFamily="34" charset="0"/>
              <a:buChar char="•"/>
            </a:pPr>
            <a:r>
              <a:rPr lang="en-US" dirty="0"/>
              <a:t>Next, the individual records the data of the solar</a:t>
            </a:r>
          </a:p>
          <a:p>
            <a:r>
              <a:rPr lang="en-US" dirty="0"/>
              <a:t>panel to their ledger.</a:t>
            </a:r>
          </a:p>
          <a:p>
            <a:pPr marL="342900" indent="-342900">
              <a:buFont typeface="Arial" panose="020B0604020202020204" pitchFamily="34" charset="0"/>
              <a:buChar char="•"/>
            </a:pPr>
            <a:r>
              <a:rPr lang="en-US" dirty="0"/>
              <a:t>Third, the individual then places this information</a:t>
            </a:r>
          </a:p>
          <a:p>
            <a:r>
              <a:rPr lang="en-US" dirty="0"/>
              <a:t>into the database and gives access to dispatchers.</a:t>
            </a:r>
          </a:p>
          <a:p>
            <a:pPr marL="342900" indent="-342900">
              <a:buFont typeface="Arial" panose="020B0604020202020204" pitchFamily="34" charset="0"/>
              <a:buChar char="•"/>
            </a:pPr>
            <a:r>
              <a:rPr lang="en-US" dirty="0"/>
              <a:t>Finally, the dispatchers sit through training to</a:t>
            </a:r>
          </a:p>
          <a:p>
            <a:r>
              <a:rPr lang="en-US" dirty="0"/>
              <a:t>understand and use the database correctly.</a:t>
            </a:r>
          </a:p>
          <a:p>
            <a:r>
              <a:rPr lang="en-US" dirty="0"/>
              <a:t>Tasks: 1, 2, 4, 6</a:t>
            </a:r>
          </a:p>
        </p:txBody>
      </p:sp>
      <p:pic>
        <p:nvPicPr>
          <p:cNvPr id="4" name="Picture 3" descr="A graph paper with a diagram&#10;&#10;Description automatically generated">
            <a:extLst>
              <a:ext uri="{FF2B5EF4-FFF2-40B4-BE49-F238E27FC236}">
                <a16:creationId xmlns:a16="http://schemas.microsoft.com/office/drawing/2014/main" id="{42885EE2-341E-B28A-FEFA-5DCE13130C0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5400000">
            <a:off x="7089406" y="1664489"/>
            <a:ext cx="3969343" cy="4964171"/>
          </a:xfrm>
          <a:prstGeom prst="rect">
            <a:avLst/>
          </a:prstGeom>
        </p:spPr>
      </p:pic>
      <p:sp>
        <p:nvSpPr>
          <p:cNvPr id="2" name="Title 1">
            <a:extLst>
              <a:ext uri="{FF2B5EF4-FFF2-40B4-BE49-F238E27FC236}">
                <a16:creationId xmlns:a16="http://schemas.microsoft.com/office/drawing/2014/main" id="{F7C49032-DA19-BA00-145A-A70E3CDC8E43}"/>
              </a:ext>
            </a:extLst>
          </p:cNvPr>
          <p:cNvSpPr>
            <a:spLocks noGrp="1"/>
          </p:cNvSpPr>
          <p:nvPr>
            <p:ph type="title"/>
          </p:nvPr>
        </p:nvSpPr>
        <p:spPr>
          <a:xfrm>
            <a:off x="1028700" y="723900"/>
            <a:ext cx="10134600" cy="1288489"/>
          </a:xfrm>
        </p:spPr>
        <p:txBody>
          <a:bodyPr/>
          <a:lstStyle/>
          <a:p>
            <a:r>
              <a:rPr lang="en-US" dirty="0"/>
              <a:t>Design Sketch 3</a:t>
            </a:r>
          </a:p>
        </p:txBody>
      </p:sp>
    </p:spTree>
    <p:extLst>
      <p:ext uri="{BB962C8B-B14F-4D97-AF65-F5344CB8AC3E}">
        <p14:creationId xmlns:p14="http://schemas.microsoft.com/office/powerpoint/2010/main" val="1232288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1A01047-632B-4F57-9CDB-AA680D5BBB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descr="A person reaching for a paper on a table full of paper and sticky notes">
            <a:extLst>
              <a:ext uri="{FF2B5EF4-FFF2-40B4-BE49-F238E27FC236}">
                <a16:creationId xmlns:a16="http://schemas.microsoft.com/office/drawing/2014/main" id="{00A9BC20-F5AF-2EF6-3B5A-A205B98D88D0}"/>
              </a:ext>
            </a:extLst>
          </p:cNvPr>
          <p:cNvPicPr>
            <a:picLocks noChangeAspect="1"/>
          </p:cNvPicPr>
          <p:nvPr/>
        </p:nvPicPr>
        <p:blipFill rotWithShape="1">
          <a:blip r:embed="rId2"/>
          <a:srcRect t="8913" b="6817"/>
          <a:stretch/>
        </p:blipFill>
        <p:spPr>
          <a:xfrm>
            <a:off x="20" y="10"/>
            <a:ext cx="12191980" cy="6857991"/>
          </a:xfrm>
          <a:prstGeom prst="rect">
            <a:avLst/>
          </a:prstGeom>
        </p:spPr>
      </p:pic>
      <p:sp>
        <p:nvSpPr>
          <p:cNvPr id="22" name="Rectangle 5">
            <a:extLst>
              <a:ext uri="{FF2B5EF4-FFF2-40B4-BE49-F238E27FC236}">
                <a16:creationId xmlns:a16="http://schemas.microsoft.com/office/drawing/2014/main" id="{48EF695B-E7DE-4164-862A-9CD06DFB0E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3900" y="723900"/>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128439-E4A7-08A3-8142-5B28F2AFA93F}"/>
              </a:ext>
            </a:extLst>
          </p:cNvPr>
          <p:cNvSpPr>
            <a:spLocks noGrp="1"/>
          </p:cNvSpPr>
          <p:nvPr>
            <p:ph type="title"/>
          </p:nvPr>
        </p:nvSpPr>
        <p:spPr>
          <a:xfrm>
            <a:off x="1038883" y="1000366"/>
            <a:ext cx="3995397" cy="1239627"/>
          </a:xfrm>
        </p:spPr>
        <p:txBody>
          <a:bodyPr anchor="b">
            <a:normAutofit/>
          </a:bodyPr>
          <a:lstStyle/>
          <a:p>
            <a:pPr algn="ctr"/>
            <a:r>
              <a:rPr lang="en-US"/>
              <a:t>Selected Design Storyboards and Tasks</a:t>
            </a:r>
          </a:p>
        </p:txBody>
      </p:sp>
      <p:sp>
        <p:nvSpPr>
          <p:cNvPr id="3" name="Content Placeholder 2">
            <a:extLst>
              <a:ext uri="{FF2B5EF4-FFF2-40B4-BE49-F238E27FC236}">
                <a16:creationId xmlns:a16="http://schemas.microsoft.com/office/drawing/2014/main" id="{ADAC9613-59BF-8BD9-7583-AC3BE4CE3FB3}"/>
              </a:ext>
            </a:extLst>
          </p:cNvPr>
          <p:cNvSpPr>
            <a:spLocks noGrp="1"/>
          </p:cNvSpPr>
          <p:nvPr>
            <p:ph idx="1"/>
          </p:nvPr>
        </p:nvSpPr>
        <p:spPr>
          <a:xfrm>
            <a:off x="1038883" y="2884395"/>
            <a:ext cx="3950677" cy="2469140"/>
          </a:xfrm>
        </p:spPr>
        <p:txBody>
          <a:bodyPr>
            <a:normAutofit/>
          </a:bodyPr>
          <a:lstStyle/>
          <a:p>
            <a:pPr algn="ctr">
              <a:lnSpc>
                <a:spcPct val="100000"/>
              </a:lnSpc>
            </a:pPr>
            <a:r>
              <a:rPr lang="en-US" sz="1400" b="0" i="0">
                <a:effectLst/>
                <a:latin typeface="gg sans"/>
              </a:rPr>
              <a:t>The main reason we selected these tasks is because they are integral to the whole of our design. In order to release the information to first responders/dispatchers there needs to be a database filled. Likewise, we are unable to fill the database without multiple ways of recording and locating solar panels. We must empathize that these tasks are the fundamentals of our design and without being implemented well could jeopardize the deployment of the database.</a:t>
            </a:r>
            <a:endParaRPr lang="en-US" sz="1400"/>
          </a:p>
        </p:txBody>
      </p:sp>
      <p:grpSp>
        <p:nvGrpSpPr>
          <p:cNvPr id="23" name="Group 22">
            <a:extLst>
              <a:ext uri="{FF2B5EF4-FFF2-40B4-BE49-F238E27FC236}">
                <a16:creationId xmlns:a16="http://schemas.microsoft.com/office/drawing/2014/main" id="{D5ADB088-C125-457F-9C61-DFE21DCEF4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80479" y="2543656"/>
            <a:ext cx="867485" cy="115439"/>
            <a:chOff x="8910933" y="1861308"/>
            <a:chExt cx="867485" cy="115439"/>
          </a:xfrm>
        </p:grpSpPr>
        <p:sp>
          <p:nvSpPr>
            <p:cNvPr id="14" name="Rectangle 13">
              <a:extLst>
                <a:ext uri="{FF2B5EF4-FFF2-40B4-BE49-F238E27FC236}">
                  <a16:creationId xmlns:a16="http://schemas.microsoft.com/office/drawing/2014/main" id="{6DE177E3-7A50-4A27-B466-79375BA19D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6F53D207-3550-41FA-BBC0-A5220E7346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EF5A581-4EC8-4E1B-BF64-8A1FE8530F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55339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1A45C-603A-B9E8-17D2-D235C5D87447}"/>
              </a:ext>
            </a:extLst>
          </p:cNvPr>
          <p:cNvSpPr>
            <a:spLocks noGrp="1"/>
          </p:cNvSpPr>
          <p:nvPr>
            <p:ph type="title"/>
          </p:nvPr>
        </p:nvSpPr>
        <p:spPr/>
        <p:txBody>
          <a:bodyPr/>
          <a:lstStyle/>
          <a:p>
            <a:r>
              <a:rPr lang="en-US" dirty="0"/>
              <a:t>Storyboard 1</a:t>
            </a:r>
          </a:p>
        </p:txBody>
      </p:sp>
      <p:pic>
        <p:nvPicPr>
          <p:cNvPr id="2050" name="Picture 2">
            <a:extLst>
              <a:ext uri="{FF2B5EF4-FFF2-40B4-BE49-F238E27FC236}">
                <a16:creationId xmlns:a16="http://schemas.microsoft.com/office/drawing/2014/main" id="{380CB2FB-638E-C65E-A7D5-F5919C4EB7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3970366" y="511495"/>
            <a:ext cx="5143500" cy="609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2692481"/>
      </p:ext>
    </p:extLst>
  </p:cSld>
  <p:clrMapOvr>
    <a:masterClrMapping/>
  </p:clrMapOvr>
</p:sld>
</file>

<file path=ppt/theme/theme1.xml><?xml version="1.0" encoding="utf-8"?>
<a:theme xmlns:a="http://schemas.openxmlformats.org/drawingml/2006/main" name="AdornVTI">
  <a:themeElements>
    <a:clrScheme name="AnalogousFromRegularSeedRightStep">
      <a:dk1>
        <a:srgbClr val="000000"/>
      </a:dk1>
      <a:lt1>
        <a:srgbClr val="FFFFFF"/>
      </a:lt1>
      <a:dk2>
        <a:srgbClr val="2E1B30"/>
      </a:dk2>
      <a:lt2>
        <a:srgbClr val="F3F0F0"/>
      </a:lt2>
      <a:accent1>
        <a:srgbClr val="45AFAD"/>
      </a:accent1>
      <a:accent2>
        <a:srgbClr val="3B82B1"/>
      </a:accent2>
      <a:accent3>
        <a:srgbClr val="4D63C3"/>
      </a:accent3>
      <a:accent4>
        <a:srgbClr val="593EB3"/>
      </a:accent4>
      <a:accent5>
        <a:srgbClr val="994DC3"/>
      </a:accent5>
      <a:accent6>
        <a:srgbClr val="B13BAA"/>
      </a:accent6>
      <a:hlink>
        <a:srgbClr val="BF3F42"/>
      </a:hlink>
      <a:folHlink>
        <a:srgbClr val="7F7F7F"/>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E90046C4C71E34299EA2AF7D18579C5" ma:contentTypeVersion="2" ma:contentTypeDescription="Create a new document." ma:contentTypeScope="" ma:versionID="d38b4c6d32c06cfd69f352b8f64f5754">
  <xsd:schema xmlns:xsd="http://www.w3.org/2001/XMLSchema" xmlns:xs="http://www.w3.org/2001/XMLSchema" xmlns:p="http://schemas.microsoft.com/office/2006/metadata/properties" xmlns:ns3="1aa5d881-ef0d-401b-a95c-5c938bab8ec9" targetNamespace="http://schemas.microsoft.com/office/2006/metadata/properties" ma:root="true" ma:fieldsID="5e5634b17e631e94b09230d4e010a1c0" ns3:_="">
    <xsd:import namespace="1aa5d881-ef0d-401b-a95c-5c938bab8ec9"/>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aa5d881-ef0d-401b-a95c-5c938bab8ec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57D043A-4D94-48ED-85B4-9E06782D5C80}">
  <ds:schemaRefs>
    <ds:schemaRef ds:uri="http://schemas.microsoft.com/sharepoint/v3/contenttype/forms"/>
  </ds:schemaRefs>
</ds:datastoreItem>
</file>

<file path=customXml/itemProps2.xml><?xml version="1.0" encoding="utf-8"?>
<ds:datastoreItem xmlns:ds="http://schemas.openxmlformats.org/officeDocument/2006/customXml" ds:itemID="{22541568-23C3-4661-AC30-793AADB090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aa5d881-ef0d-401b-a95c-5c938bab8ec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8AFA030-11A9-461F-83B5-66119100915B}">
  <ds:schemaRefs>
    <ds:schemaRef ds:uri="http://schemas.microsoft.com/office/2006/documentManagement/types"/>
    <ds:schemaRef ds:uri="1aa5d881-ef0d-401b-a95c-5c938bab8ec9"/>
    <ds:schemaRef ds:uri="http://www.w3.org/XML/1998/namespace"/>
    <ds:schemaRef ds:uri="http://schemas.microsoft.com/office/2006/metadata/properties"/>
    <ds:schemaRef ds:uri="http://purl.org/dc/terms/"/>
    <ds:schemaRef ds:uri="http://schemas.openxmlformats.org/package/2006/metadata/core-properties"/>
    <ds:schemaRef ds:uri="http://purl.org/dc/elements/1.1/"/>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56</TotalTime>
  <Words>564</Words>
  <Application>Microsoft Office PowerPoint</Application>
  <PresentationFormat>Widescreen</PresentationFormat>
  <Paragraphs>51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Bembo</vt:lpstr>
      <vt:lpstr>gg sans</vt:lpstr>
      <vt:lpstr>AdornVTI</vt:lpstr>
      <vt:lpstr>Solar Responders</vt:lpstr>
      <vt:lpstr>Overall Problem</vt:lpstr>
      <vt:lpstr>Design Research</vt:lpstr>
      <vt:lpstr>6 Tasks</vt:lpstr>
      <vt:lpstr>Design Sketch 1</vt:lpstr>
      <vt:lpstr>Design Sketch 2</vt:lpstr>
      <vt:lpstr>Design Sketch 3</vt:lpstr>
      <vt:lpstr>Selected Design Storyboards and Tasks</vt:lpstr>
      <vt:lpstr>Storyboard 1</vt:lpstr>
      <vt:lpstr>Storyboard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Solar Responders</dc:title>
  <dc:creator>Hughes, Ryan</dc:creator>
  <cp:lastModifiedBy>Hughes, Ryan</cp:lastModifiedBy>
  <cp:revision>4</cp:revision>
  <dcterms:created xsi:type="dcterms:W3CDTF">2023-10-16T01:56:46Z</dcterms:created>
  <dcterms:modified xsi:type="dcterms:W3CDTF">2023-10-16T02:59:28Z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0x0101007E90046C4C71E34299EA2AF7D18579C5</vt:lpwstr>
  </property>
</Properties>
</file>

<file path=docProps/thumbnail.jpeg>
</file>